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73" r:id="rId3"/>
    <p:sldId id="274" r:id="rId4"/>
    <p:sldId id="275" r:id="rId5"/>
    <p:sldId id="278" r:id="rId6"/>
    <p:sldId id="315" r:id="rId7"/>
    <p:sldId id="303" r:id="rId8"/>
    <p:sldId id="284" r:id="rId9"/>
    <p:sldId id="285" r:id="rId10"/>
    <p:sldId id="304" r:id="rId11"/>
    <p:sldId id="316" r:id="rId12"/>
    <p:sldId id="282" r:id="rId13"/>
    <p:sldId id="306" r:id="rId14"/>
    <p:sldId id="283" r:id="rId15"/>
    <p:sldId id="307" r:id="rId16"/>
    <p:sldId id="330" r:id="rId17"/>
    <p:sldId id="292" r:id="rId18"/>
    <p:sldId id="317" r:id="rId19"/>
    <p:sldId id="318" r:id="rId20"/>
    <p:sldId id="319" r:id="rId21"/>
    <p:sldId id="320" r:id="rId22"/>
    <p:sldId id="309" r:id="rId23"/>
    <p:sldId id="311" r:id="rId24"/>
    <p:sldId id="298" r:id="rId25"/>
    <p:sldId id="331" r:id="rId26"/>
    <p:sldId id="310" r:id="rId27"/>
    <p:sldId id="313" r:id="rId28"/>
    <p:sldId id="328" r:id="rId29"/>
    <p:sldId id="325" r:id="rId30"/>
    <p:sldId id="32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66"/>
    <a:srgbClr val="CC3333"/>
    <a:srgbClr val="999966"/>
    <a:srgbClr val="99CCCC"/>
    <a:srgbClr val="669999"/>
    <a:srgbClr val="993333"/>
    <a:srgbClr val="996666"/>
    <a:srgbClr val="66CCCC"/>
    <a:srgbClr val="0099CC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571" autoAdjust="0"/>
  </p:normalViewPr>
  <p:slideViewPr>
    <p:cSldViewPr>
      <p:cViewPr varScale="1">
        <p:scale>
          <a:sx n="58" d="100"/>
          <a:sy n="58" d="100"/>
        </p:scale>
        <p:origin x="166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340F4-2991-4791-8DD1-A537FAD21E1F}" type="datetimeFigureOut">
              <a:rPr lang="en-US" smtClean="0"/>
              <a:pPr/>
              <a:t>7/17/2013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56ED4-7DFA-4909-9A34-4E831E644D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3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aren’t exclusive.</a:t>
            </a:r>
            <a:r>
              <a:rPr lang="en-US" baseline="0" dirty="0" smtClean="0"/>
              <a:t> For instance. No wind/no vertical wind needs this assumption OR a dynamics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56ED4-7DFA-4909-9A34-4E831E644D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3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 plot to current sensors and remove 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56ED4-7DFA-4909-9A34-4E831E644D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69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56ED4-7DFA-4909-9A34-4E831E644D1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56ED4-7DFA-4909-9A34-4E831E644D1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60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Things we haven’t been able to do in the past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56ED4-7DFA-4909-9A34-4E831E644D1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6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verslide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814388"/>
            <a:ext cx="7772400" cy="1470025"/>
          </a:xfrm>
        </p:spPr>
        <p:txBody>
          <a:bodyPr/>
          <a:lstStyle>
            <a:lvl1pPr>
              <a:defRPr i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2538413"/>
            <a:ext cx="6400800" cy="955675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4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0675" y="471488"/>
            <a:ext cx="2098675" cy="57689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9888" y="471488"/>
            <a:ext cx="6148387" cy="57689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2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8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76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9888" y="1604963"/>
            <a:ext cx="4122737" cy="4635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4963"/>
            <a:ext cx="4124325" cy="4635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27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2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1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51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860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2865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nerslide"/>
          <p:cNvPicPr>
            <a:picLocks noChangeAspect="1" noChangeArrowheads="1"/>
          </p:cNvPicPr>
          <p:nvPr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9888" y="1371600"/>
            <a:ext cx="8399462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9125" y="206375"/>
            <a:ext cx="7894638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915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814388"/>
            <a:ext cx="7772400" cy="314801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600" i="0" dirty="0"/>
              <a:t> Flight Testing Small UAVs for Aerodynamic Parameter Estimation</a:t>
            </a:r>
            <a:endParaRPr lang="en-US" sz="1600" b="1" i="0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1371600" y="4149725"/>
            <a:ext cx="6400800" cy="955675"/>
          </a:xfrm>
        </p:spPr>
        <p:txBody>
          <a:bodyPr/>
          <a:lstStyle/>
          <a:p>
            <a:r>
              <a:rPr lang="en-US" dirty="0" smtClean="0"/>
              <a:t>Adam Chase</a:t>
            </a:r>
            <a:endParaRPr lang="en-US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Point Error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Cascaded </a:t>
                </a:r>
                <a:r>
                  <a:rPr lang="en-US" dirty="0" err="1" smtClean="0"/>
                  <a:t>Kalman</a:t>
                </a:r>
                <a:r>
                  <a:rPr lang="en-US" dirty="0" smtClean="0"/>
                  <a:t> filters to improve single-point error</a:t>
                </a:r>
              </a:p>
              <a:p>
                <a:pPr lvl="1"/>
                <a:r>
                  <a:rPr lang="en-US" dirty="0" smtClean="0"/>
                  <a:t>Discrete </a:t>
                </a:r>
                <a:r>
                  <a:rPr lang="en-US" dirty="0" err="1" smtClean="0"/>
                  <a:t>Kalman</a:t>
                </a:r>
                <a:r>
                  <a:rPr lang="en-US" dirty="0" smtClean="0"/>
                  <a:t> filter for Euler angles</a:t>
                </a:r>
              </a:p>
              <a:p>
                <a:pPr lvl="2"/>
                <a:r>
                  <a:rPr lang="en-US" dirty="0" smtClean="0"/>
                  <a:t>Adds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 smtClean="0"/>
                  <a:t> to required states</a:t>
                </a:r>
              </a:p>
              <a:p>
                <a:pPr marL="914400" lvl="2" indent="0">
                  <a:buNone/>
                </a:pPr>
                <a:endParaRPr lang="en-US" sz="1200" dirty="0" smtClean="0"/>
              </a:p>
              <a:p>
                <a:pPr lvl="1"/>
                <a:r>
                  <a:rPr lang="en-US" dirty="0" smtClean="0"/>
                  <a:t>Extended discrete </a:t>
                </a:r>
                <a:r>
                  <a:rPr lang="en-US" dirty="0" err="1" smtClean="0"/>
                  <a:t>Kalman</a:t>
                </a:r>
                <a:r>
                  <a:rPr lang="en-US" dirty="0" smtClean="0"/>
                  <a:t> filter for wind angles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69" t="-1711" r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02937" y="4404108"/>
                <a:ext cx="6521016" cy="518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 smtClean="0">
                    <a:latin typeface="Cambria Math" pitchFamily="18" charset="0"/>
                    <a:ea typeface="Cambria Math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itchFamily="18" charset="0"/>
                        <a:ea typeface="Cambria Math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𝑉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itchFamily="18" charset="0"/>
                                <a:ea typeface="Cambria Math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itchFamily="18" charset="0"/>
                                <a:ea typeface="Cambria Math" pitchFamily="18" charset="0"/>
                              </a:rPr>
                              <m:t>𝛽</m:t>
                            </m:r>
                          </m:e>
                        </m:func>
                      </m:den>
                    </m:f>
                    <m:r>
                      <a:rPr lang="en-US" i="1" smtClean="0">
                        <a:latin typeface="Cambria Math" pitchFamily="18" charset="0"/>
                        <a:ea typeface="Cambria Math" pitchFamily="18" charset="0"/>
                      </a:rPr>
                      <m:t> </m:t>
                    </m:r>
                    <m:r>
                      <a:rPr lang="en-US" i="1">
                        <a:latin typeface="Cambria Math" pitchFamily="18" charset="0"/>
                        <a:ea typeface="Cambria Math" pitchFamily="18" charset="0"/>
                      </a:rPr>
                      <m:t>(−</m:t>
                    </m:r>
                    <m:sSub>
                      <m:sSubPr>
                        <m:ctrlPr>
                          <a:rPr lang="en-US" i="1">
                            <a:latin typeface="Cambria Math" pitchFamily="18" charset="0"/>
                            <a:ea typeface="Cambria Math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itchFamily="18" charset="0"/>
                            <a:ea typeface="Cambria Math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itchFamily="18" charset="0"/>
                            <a:ea typeface="Cambria Math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itchFamily="18" charset="0"/>
                            <a:ea typeface="Cambria Math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itchFamily="18" charset="0"/>
                            <a:ea typeface="Cambria Math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itchFamily="18" charset="0"/>
                            <a:ea typeface="Cambria Math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  <m:t>𝑧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itchFamily="18" charset="0"/>
                                <a:ea typeface="Cambria Math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  <m:t>)+</m:t>
                            </m:r>
                            <m: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  <m:t>𝑞</m:t>
                            </m:r>
                            <m: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  <m:t> −(</m:t>
                            </m:r>
                            <m:r>
                              <a:rPr lang="en-US" i="1">
                                <a:latin typeface="Cambria Math" pitchFamily="18" charset="0"/>
                                <a:ea typeface="Cambria Math" pitchFamily="18" charset="0"/>
                              </a:rPr>
                              <m:t>𝑝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itchFamily="18" charset="0"/>
                                    <a:ea typeface="Cambria Math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itchFamily="18" charset="0"/>
                                    <a:ea typeface="Cambria Math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itchFamily="18" charset="0"/>
                                    <a:ea typeface="Cambria Math" pitchFamily="18" charset="0"/>
                                  </a:rPr>
                                  <m:t>𝛼</m:t>
                                </m:r>
                                <m:r>
                                  <a:rPr lang="en-US" i="1">
                                    <a:latin typeface="Cambria Math" pitchFamily="18" charset="0"/>
                                    <a:ea typeface="Cambria Math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itchFamily="18" charset="0"/>
                                    <a:ea typeface="Cambria Math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itchFamily="18" charset="0"/>
                                        <a:ea typeface="Cambria Math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itchFamily="18" charset="0"/>
                                        <a:ea typeface="Cambria Math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itchFamily="18" charset="0"/>
                                        <a:ea typeface="Cambria Math" pitchFamily="18" charset="0"/>
                                      </a:rPr>
                                      <m:t>𝛼</m:t>
                                    </m:r>
                                    <m:r>
                                      <a:rPr lang="en-US" i="1">
                                        <a:latin typeface="Cambria Math" pitchFamily="18" charset="0"/>
                                        <a:ea typeface="Cambria Math" pitchFamily="18" charset="0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itchFamily="18" charset="0"/>
                                            <a:ea typeface="Cambria Math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itchFamily="18" charset="0"/>
                                            <a:ea typeface="Cambria Math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itchFamily="18" charset="0"/>
                                            <a:ea typeface="Cambria Math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func>
                  </m:oMath>
                </a14:m>
                <a:endParaRPr lang="en-US" dirty="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937" y="4404108"/>
                <a:ext cx="6521016" cy="518732"/>
              </a:xfrm>
              <a:prstGeom prst="rect">
                <a:avLst/>
              </a:prstGeom>
              <a:blipFill rotWithShape="1"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31132" y="5100535"/>
                <a:ext cx="7064626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𝑉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𝛼</m:t>
                                      </m:r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)+</m:t>
                                          </m:r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 −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b="0" i="0" smtClean="0">
                                                      <a:latin typeface="Cambria Math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func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32" y="5100535"/>
                <a:ext cx="7064626" cy="61279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7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Required Sensors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19200"/>
                <a:ext cx="8399462" cy="4635500"/>
              </a:xfrm>
            </p:spPr>
            <p:txBody>
              <a:bodyPr/>
              <a:lstStyle/>
              <a:p>
                <a:r>
                  <a:rPr lang="en-US" dirty="0" smtClean="0"/>
                  <a:t>Required state with filters:</a:t>
                </a:r>
              </a:p>
              <a:p>
                <a:pPr marL="0" indent="0">
                  <a:buNone/>
                </a:pPr>
                <a:endParaRPr lang="en-US" sz="1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Corresponding sensors: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5-hole probe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3 differential pressure sensors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3-axis compass/magnetometer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3-axis accelerometer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Postal scale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b="1" dirty="0" smtClean="0"/>
                  <a:t>3-axis gyroscope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19200"/>
                <a:ext cx="8399462" cy="4635500"/>
              </a:xfrm>
              <a:blipFill rotWithShape="1">
                <a:blip r:embed="rId2"/>
                <a:stretch>
                  <a:fillRect l="-1670" t="-1711" b="-11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85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/>
          <a:lstStyle/>
          <a:p>
            <a:r>
              <a:rPr lang="en-US" sz="2800" dirty="0" smtClean="0"/>
              <a:t>Built-in DHC-2 Beaver 6DOF Simulink model</a:t>
            </a:r>
          </a:p>
          <a:p>
            <a:r>
              <a:rPr lang="en-US" sz="2800" dirty="0"/>
              <a:t>Based on curve fits to flight test data</a:t>
            </a:r>
          </a:p>
          <a:p>
            <a:r>
              <a:rPr lang="en-US" sz="2800" dirty="0" smtClean="0"/>
              <a:t>Non-linear forces and moments</a:t>
            </a:r>
          </a:p>
          <a:p>
            <a:r>
              <a:rPr lang="en-US" sz="2800" dirty="0" smtClean="0"/>
              <a:t>Partially connected to Flight Gear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43" y="3276600"/>
            <a:ext cx="4504357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276600"/>
            <a:ext cx="321179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 Modifications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Scaled mass and </a:t>
            </a:r>
            <a:r>
              <a:rPr lang="en-US" sz="1800" dirty="0" smtClean="0"/>
              <a:t>moments </a:t>
            </a:r>
            <a:r>
              <a:rPr lang="en-US" sz="1800" dirty="0"/>
              <a:t>of inertia </a:t>
            </a:r>
            <a:r>
              <a:rPr lang="en-US" sz="1800" dirty="0" smtClean="0"/>
              <a:t>to R/C aircraft</a:t>
            </a:r>
            <a:endParaRPr lang="en-US" sz="1800" dirty="0"/>
          </a:p>
          <a:p>
            <a:r>
              <a:rPr lang="en-US" sz="1800" dirty="0" smtClean="0"/>
              <a:t>Replaced aero forces with drag polar</a:t>
            </a:r>
          </a:p>
          <a:p>
            <a:r>
              <a:rPr lang="en-US" sz="1800" dirty="0" smtClean="0"/>
              <a:t>Removed engine forces and moments</a:t>
            </a:r>
          </a:p>
          <a:p>
            <a:r>
              <a:rPr lang="en-US" sz="1800" dirty="0" smtClean="0"/>
              <a:t>Improved Flight Gear visualization</a:t>
            </a:r>
            <a:endParaRPr lang="en-US" sz="1800" dirty="0"/>
          </a:p>
          <a:p>
            <a:r>
              <a:rPr lang="en-US" sz="1800" dirty="0" smtClean="0"/>
              <a:t>Output required state to workspace for comparison to estimate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47" y="3048000"/>
            <a:ext cx="5001638" cy="3226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90800" y="4661432"/>
            <a:ext cx="3581400" cy="16134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5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Result: No Added Noise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76400"/>
            <a:ext cx="5502555" cy="4122406"/>
          </a:xfr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57200" y="113768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Verified equations of motion match the simulated 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Fit with Noise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4"/>
          <a:stretch/>
        </p:blipFill>
        <p:spPr>
          <a:xfrm>
            <a:off x="1168770" y="1295400"/>
            <a:ext cx="6527430" cy="466162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025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of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143000"/>
            <a:ext cx="8399462" cy="4635500"/>
          </a:xfrm>
        </p:spPr>
        <p:txBody>
          <a:bodyPr/>
          <a:lstStyle/>
          <a:p>
            <a:r>
              <a:rPr lang="en-US" sz="2000" dirty="0"/>
              <a:t> Actual coefficients </a:t>
            </a:r>
            <a:r>
              <a:rPr lang="en-US" sz="2000" dirty="0" smtClean="0"/>
              <a:t>[K2 K1 CD0]: 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  0.0493          0.0000          </a:t>
            </a:r>
            <a:r>
              <a:rPr lang="en-US" sz="2000" dirty="0" smtClean="0"/>
              <a:t>0.0300</a:t>
            </a:r>
            <a:endParaRPr lang="en-US" sz="2000" dirty="0"/>
          </a:p>
          <a:p>
            <a:r>
              <a:rPr lang="en-US" sz="2000" dirty="0"/>
              <a:t> Estimated coefficients : </a:t>
            </a:r>
          </a:p>
          <a:p>
            <a:pPr marL="0" indent="0">
              <a:buNone/>
            </a:pPr>
            <a:r>
              <a:rPr lang="en-US" sz="2000" dirty="0"/>
              <a:t>         0.0512         -0.0055          </a:t>
            </a:r>
            <a:r>
              <a:rPr lang="en-US" sz="2000" dirty="0" smtClean="0"/>
              <a:t>0.0316</a:t>
            </a:r>
            <a:endParaRPr lang="en-US" sz="2000" dirty="0"/>
          </a:p>
          <a:p>
            <a:r>
              <a:rPr lang="en-US" sz="2000" dirty="0"/>
              <a:t> Estimated coefficients using '</a:t>
            </a:r>
            <a:r>
              <a:rPr lang="en-US" sz="2000" dirty="0" err="1"/>
              <a:t>robustfit</a:t>
            </a:r>
            <a:r>
              <a:rPr lang="en-US" sz="2000" dirty="0"/>
              <a:t>' function: </a:t>
            </a:r>
          </a:p>
          <a:p>
            <a:pPr marL="0" indent="0">
              <a:buNone/>
            </a:pPr>
            <a:r>
              <a:rPr lang="en-US" sz="2000" dirty="0"/>
              <a:t>         0.0488         -0.0023          </a:t>
            </a:r>
            <a:r>
              <a:rPr lang="en-US" sz="2000" dirty="0" smtClean="0"/>
              <a:t>0.0310</a:t>
            </a:r>
            <a:endParaRPr lang="en-US" sz="2000" dirty="0"/>
          </a:p>
          <a:p>
            <a:r>
              <a:rPr lang="en-US" sz="2000" dirty="0"/>
              <a:t> 95.0% CI from 'regress' function : </a:t>
            </a:r>
          </a:p>
          <a:p>
            <a:pPr marL="0" indent="0">
              <a:buNone/>
            </a:pPr>
            <a:r>
              <a:rPr lang="en-US" sz="2000" dirty="0"/>
              <a:t>   0.0522/0.0503         -0.0045/-0.0065          </a:t>
            </a:r>
            <a:r>
              <a:rPr lang="en-US" sz="2000" dirty="0" smtClean="0"/>
              <a:t>0.0320/0.0313</a:t>
            </a:r>
            <a:endParaRPr lang="en-US" sz="2000" dirty="0"/>
          </a:p>
          <a:p>
            <a:r>
              <a:rPr lang="en-US" sz="2000" dirty="0"/>
              <a:t> 95% CI from '</a:t>
            </a:r>
            <a:r>
              <a:rPr lang="en-US" sz="2000" dirty="0" err="1"/>
              <a:t>robustfit</a:t>
            </a:r>
            <a:r>
              <a:rPr lang="en-US" sz="2000" dirty="0"/>
              <a:t>' function : </a:t>
            </a:r>
          </a:p>
          <a:p>
            <a:pPr marL="0" indent="0">
              <a:buNone/>
            </a:pPr>
            <a:r>
              <a:rPr lang="en-US" sz="2000" dirty="0"/>
              <a:t>   0.0497/0.0480         -0.0014/-0.0032          </a:t>
            </a:r>
            <a:r>
              <a:rPr lang="en-US" sz="2000" dirty="0" smtClean="0"/>
              <a:t>0.0313/0.0307</a:t>
            </a:r>
            <a:endParaRPr lang="en-US" sz="2000" dirty="0"/>
          </a:p>
          <a:p>
            <a:r>
              <a:rPr lang="en-US" sz="2000" dirty="0"/>
              <a:t> Percent error in estimated coefficients: </a:t>
            </a:r>
          </a:p>
          <a:p>
            <a:pPr marL="0" indent="0">
              <a:buNone/>
            </a:pPr>
            <a:r>
              <a:rPr lang="en-US" sz="2000" dirty="0"/>
              <a:t>        </a:t>
            </a:r>
            <a:r>
              <a:rPr lang="en-US" sz="2000" dirty="0" smtClean="0"/>
              <a:t>3.7120         0.5498         5.2035</a:t>
            </a:r>
            <a:endParaRPr lang="en-US" sz="2000" dirty="0"/>
          </a:p>
          <a:p>
            <a:r>
              <a:rPr lang="en-US" sz="2000" dirty="0"/>
              <a:t> Percent error in estimated coefficients from '</a:t>
            </a:r>
            <a:r>
              <a:rPr lang="en-US" sz="2000" dirty="0" err="1"/>
              <a:t>robustfit</a:t>
            </a:r>
            <a:r>
              <a:rPr lang="en-US" sz="2000" dirty="0"/>
              <a:t>': </a:t>
            </a:r>
          </a:p>
          <a:p>
            <a:pPr marL="0" indent="0">
              <a:buNone/>
            </a:pPr>
            <a:r>
              <a:rPr lang="en-US" sz="2000" dirty="0"/>
              <a:t>         </a:t>
            </a:r>
            <a:r>
              <a:rPr lang="en-US" sz="2000" dirty="0" smtClean="0"/>
              <a:t>-1.0104         0.2338         3.1762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961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8132763" cy="4876800"/>
          </a:xfrm>
        </p:spPr>
        <p:txBody>
          <a:bodyPr/>
          <a:lstStyle/>
          <a:p>
            <a:r>
              <a:rPr lang="en-US" sz="2800" dirty="0" smtClean="0"/>
              <a:t>Honeywell HMR2300 Magnetometer</a:t>
            </a:r>
          </a:p>
          <a:p>
            <a:pPr lvl="1"/>
            <a:r>
              <a:rPr lang="en-US" sz="2400" dirty="0" smtClean="0"/>
              <a:t>0.2</a:t>
            </a:r>
            <a:r>
              <a:rPr lang="en-US" sz="2400" baseline="30000" dirty="0" smtClean="0"/>
              <a:t>o </a:t>
            </a:r>
            <a:r>
              <a:rPr lang="en-US" sz="2400" dirty="0" smtClean="0"/>
              <a:t>pitch</a:t>
            </a:r>
            <a:r>
              <a:rPr lang="en-US" sz="2400" dirty="0"/>
              <a:t>, </a:t>
            </a:r>
            <a:r>
              <a:rPr lang="en-US" sz="2400" dirty="0" smtClean="0"/>
              <a:t>0.1</a:t>
            </a:r>
            <a:r>
              <a:rPr lang="en-US" sz="2400" baseline="30000" dirty="0" smtClean="0"/>
              <a:t>o  </a:t>
            </a:r>
            <a:r>
              <a:rPr lang="en-US" sz="2400" dirty="0" smtClean="0"/>
              <a:t>roll</a:t>
            </a:r>
            <a:endParaRPr lang="en-US" sz="2400" baseline="30000" dirty="0" smtClean="0"/>
          </a:p>
          <a:p>
            <a:pPr lvl="1"/>
            <a:r>
              <a:rPr lang="en-US" sz="2400" dirty="0" smtClean="0"/>
              <a:t>5V board</a:t>
            </a:r>
          </a:p>
          <a:p>
            <a:pPr lvl="1"/>
            <a:r>
              <a:rPr lang="en-US" sz="2400" dirty="0" smtClean="0"/>
              <a:t>UART interface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dirty="0" err="1" smtClean="0"/>
              <a:t>Invense</a:t>
            </a:r>
            <a:r>
              <a:rPr lang="en-US" dirty="0" smtClean="0"/>
              <a:t> ITG-3200 rate gyro</a:t>
            </a:r>
          </a:p>
          <a:p>
            <a:pPr lvl="1"/>
            <a:r>
              <a:rPr lang="en-US" sz="2400" dirty="0" smtClean="0"/>
              <a:t>0.38 </a:t>
            </a:r>
            <a:r>
              <a:rPr lang="en-US" sz="2400" baseline="30000" dirty="0" smtClean="0"/>
              <a:t>o</a:t>
            </a:r>
            <a:r>
              <a:rPr lang="en-US" sz="2400" dirty="0"/>
              <a:t>/s </a:t>
            </a:r>
            <a:r>
              <a:rPr lang="en-US" sz="2400" dirty="0" smtClean="0"/>
              <a:t>- </a:t>
            </a:r>
            <a:r>
              <a:rPr lang="en-US" sz="2400" dirty="0" err="1" smtClean="0"/>
              <a:t>rms</a:t>
            </a:r>
            <a:endParaRPr lang="en-US" sz="2400" dirty="0"/>
          </a:p>
          <a:p>
            <a:pPr lvl="1"/>
            <a:r>
              <a:rPr lang="en-US" sz="2400" dirty="0" smtClean="0"/>
              <a:t>3.3V board</a:t>
            </a:r>
          </a:p>
          <a:p>
            <a:pPr lvl="1"/>
            <a:r>
              <a:rPr lang="en-US" sz="2400" dirty="0" smtClean="0"/>
              <a:t>I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C interface</a:t>
            </a:r>
            <a:endParaRPr lang="en-US" sz="2400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38" y="259717"/>
            <a:ext cx="4719662" cy="4719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2274" y1="53364" x2="22274" y2="53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076700"/>
            <a:ext cx="274320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2200" y="1762124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Size: </a:t>
            </a:r>
          </a:p>
          <a:p>
            <a:r>
              <a:rPr lang="en-US" dirty="0" smtClean="0"/>
              <a:t>1.96 x 1.65 x 0.52 inches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09893" y="4727575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Size: 0.7 x 0.55 inches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Selection (cont’d)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143000"/>
                <a:ext cx="8132763" cy="4876800"/>
              </a:xfrm>
            </p:spPr>
            <p:txBody>
              <a:bodyPr/>
              <a:lstStyle/>
              <a:p>
                <a:r>
                  <a:rPr lang="en-US" sz="2800" dirty="0" smtClean="0"/>
                  <a:t>Analog Devices ADXL362</a:t>
                </a:r>
              </a:p>
              <a:p>
                <a:pPr lvl="1"/>
                <a:r>
                  <a:rPr lang="en-US" sz="2400" dirty="0" smtClean="0"/>
                  <a:t>1 mg/LSB, 175</a:t>
                </a:r>
                <a:r>
                  <a:rPr lang="el-GR" sz="2400" dirty="0" smtClean="0"/>
                  <a:t>μ</a:t>
                </a:r>
                <a:r>
                  <a:rPr lang="en-US" sz="2400" dirty="0" smtClean="0"/>
                  <a:t>g/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/>
                          </a:rPr>
                          <m:t>𝐻𝑧</m:t>
                        </m:r>
                      </m:e>
                    </m:rad>
                  </m:oMath>
                </a14:m>
                <a:endParaRPr lang="en-US" sz="2400" dirty="0" smtClean="0"/>
              </a:p>
              <a:p>
                <a:pPr lvl="1"/>
                <a:r>
                  <a:rPr lang="en-US" sz="2400" dirty="0" smtClean="0"/>
                  <a:t>3.3V board</a:t>
                </a:r>
              </a:p>
              <a:p>
                <a:pPr lvl="1"/>
                <a:r>
                  <a:rPr lang="en-US" sz="2400" dirty="0" smtClean="0"/>
                  <a:t>SPI interface</a:t>
                </a:r>
              </a:p>
              <a:p>
                <a:pPr marL="457200" lvl="1" indent="0">
                  <a:buNone/>
                </a:pPr>
                <a:endParaRPr lang="en-US" sz="2400" dirty="0"/>
              </a:p>
              <a:p>
                <a:r>
                  <a:rPr lang="en-US" dirty="0" smtClean="0"/>
                  <a:t>3x All Sensors </a:t>
                </a:r>
                <a:r>
                  <a:rPr lang="en-US" dirty="0"/>
                  <a:t>5 </a:t>
                </a:r>
                <a:r>
                  <a:rPr lang="en-US" dirty="0" smtClean="0"/>
                  <a:t>INCH-D-DO Diff. Press.</a:t>
                </a:r>
              </a:p>
              <a:p>
                <a:pPr lvl="1"/>
                <a:r>
                  <a:rPr lang="en-US" sz="2400" dirty="0" smtClean="0"/>
                  <a:t>0.25% FS</a:t>
                </a:r>
                <a:endParaRPr lang="en-US" sz="2400" dirty="0"/>
              </a:p>
              <a:p>
                <a:pPr lvl="1"/>
                <a:r>
                  <a:rPr lang="en-US" sz="2400" dirty="0" smtClean="0"/>
                  <a:t>5V</a:t>
                </a:r>
              </a:p>
              <a:p>
                <a:pPr lvl="1"/>
                <a:r>
                  <a:rPr lang="en-US" sz="2400" dirty="0" smtClean="0"/>
                  <a:t>SPI</a:t>
                </a:r>
                <a:endParaRPr lang="en-US" sz="2400" dirty="0"/>
              </a:p>
              <a:p>
                <a:pPr lvl="1"/>
                <a:endParaRPr lang="en-US" sz="2400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143000"/>
                <a:ext cx="8132763" cy="4876800"/>
              </a:xfrm>
              <a:blipFill rotWithShape="0">
                <a:blip r:embed="rId3"/>
                <a:stretch>
                  <a:fillRect l="-1648" t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80" y="1524000"/>
            <a:ext cx="2438400" cy="243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13163" y="1447800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Size: 0.55x 0.6 inches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95155" y="4705866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Size: 1.08 x 1.0 x 1.1 inches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055" y="3962400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1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66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49" y="1388896"/>
            <a:ext cx="3633035" cy="27974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Selection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8132763" cy="4876800"/>
          </a:xfrm>
        </p:spPr>
        <p:txBody>
          <a:bodyPr/>
          <a:lstStyle/>
          <a:p>
            <a:r>
              <a:rPr lang="en-US" sz="2800" dirty="0" err="1" smtClean="0"/>
              <a:t>adaFruit</a:t>
            </a:r>
            <a:r>
              <a:rPr lang="en-US" sz="2800" dirty="0" smtClean="0"/>
              <a:t> </a:t>
            </a:r>
            <a:r>
              <a:rPr lang="en-US" sz="2800" dirty="0" err="1" smtClean="0"/>
              <a:t>microSD</a:t>
            </a:r>
            <a:r>
              <a:rPr lang="en-US" sz="2800" dirty="0" smtClean="0"/>
              <a:t> Card Shield</a:t>
            </a:r>
          </a:p>
          <a:p>
            <a:pPr lvl="1"/>
            <a:r>
              <a:rPr lang="en-US" sz="2400" dirty="0" smtClean="0"/>
              <a:t>FAT32 capable</a:t>
            </a:r>
          </a:p>
          <a:p>
            <a:pPr lvl="2"/>
            <a:r>
              <a:rPr lang="en-US" sz="2000" dirty="0" smtClean="0"/>
              <a:t>Max 4GB file size</a:t>
            </a:r>
          </a:p>
          <a:p>
            <a:pPr lvl="1"/>
            <a:r>
              <a:rPr lang="en-US" sz="2400" dirty="0" smtClean="0"/>
              <a:t>3.3V board</a:t>
            </a:r>
          </a:p>
          <a:p>
            <a:pPr lvl="1"/>
            <a:r>
              <a:rPr lang="en-US" sz="2400" dirty="0" smtClean="0"/>
              <a:t>SPI interface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dirty="0" smtClean="0"/>
              <a:t>Logic Level Converter</a:t>
            </a:r>
          </a:p>
          <a:p>
            <a:pPr lvl="1"/>
            <a:r>
              <a:rPr lang="en-US" sz="2400" dirty="0" smtClean="0"/>
              <a:t>Converts 5V sensors to 3.3V</a:t>
            </a:r>
          </a:p>
          <a:p>
            <a:pPr lvl="1"/>
            <a:r>
              <a:rPr lang="en-US" sz="2400" dirty="0" smtClean="0"/>
              <a:t>2 bi-directional channels</a:t>
            </a:r>
            <a:endParaRPr lang="en-US" sz="2400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207332" y="1491734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Size: </a:t>
            </a:r>
          </a:p>
          <a:p>
            <a:r>
              <a:rPr lang="en-US" dirty="0" smtClean="0"/>
              <a:t>1.25 x 1.0 x 0.15 inches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61626" y="472757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Size: 0.5 x 0.6 inches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67" b="94167" l="3667" r="96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95" y="4267199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5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153400" cy="5105400"/>
          </a:xfrm>
        </p:spPr>
        <p:txBody>
          <a:bodyPr/>
          <a:lstStyle/>
          <a:p>
            <a:r>
              <a:rPr lang="en-US" sz="2400" dirty="0" smtClean="0"/>
              <a:t>Wind tunnel access limited</a:t>
            </a:r>
          </a:p>
          <a:p>
            <a:pPr lvl="1"/>
            <a:r>
              <a:rPr lang="en-US" sz="1800" dirty="0" smtClean="0"/>
              <a:t>Full-scale testing often unavailable</a:t>
            </a:r>
          </a:p>
          <a:p>
            <a:r>
              <a:rPr lang="en-US" sz="2400" dirty="0" smtClean="0"/>
              <a:t>Smaller vehicles generally not in steady-level flight</a:t>
            </a:r>
          </a:p>
          <a:p>
            <a:r>
              <a:rPr lang="en-US" sz="2400" dirty="0" smtClean="0"/>
              <a:t>Provide </a:t>
            </a:r>
            <a:r>
              <a:rPr lang="en-US" sz="2400" dirty="0"/>
              <a:t>i</a:t>
            </a:r>
            <a:r>
              <a:rPr lang="en-US" sz="2400" dirty="0" smtClean="0"/>
              <a:t>ntelligent design decisions based on test flight</a:t>
            </a:r>
            <a:endParaRPr lang="en-US" sz="2400" dirty="0"/>
          </a:p>
          <a:p>
            <a:r>
              <a:rPr lang="en-US" sz="2400" dirty="0" smtClean="0"/>
              <a:t>Many potential uses for accurate sensing of </a:t>
            </a:r>
            <a:r>
              <a:rPr lang="en-US" sz="2400" smtClean="0"/>
              <a:t>small UAVs</a:t>
            </a:r>
            <a:endParaRPr lang="en-US" sz="2400" dirty="0" smtClean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49398"/>
            <a:ext cx="3505200" cy="2630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8" y="3549398"/>
            <a:ext cx="3505201" cy="26304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447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Selection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8132763" cy="4876800"/>
          </a:xfrm>
        </p:spPr>
        <p:txBody>
          <a:bodyPr/>
          <a:lstStyle/>
          <a:p>
            <a:r>
              <a:rPr lang="en-US" sz="2800" dirty="0" err="1"/>
              <a:t>Aeroprobe</a:t>
            </a:r>
            <a:r>
              <a:rPr lang="en-US" sz="2800" dirty="0"/>
              <a:t> 5 </a:t>
            </a:r>
            <a:r>
              <a:rPr lang="en-US" sz="2800" dirty="0" smtClean="0"/>
              <a:t>Hole Air Data probe</a:t>
            </a:r>
          </a:p>
          <a:p>
            <a:pPr lvl="1"/>
            <a:r>
              <a:rPr lang="en-US" sz="2400" dirty="0" smtClean="0"/>
              <a:t>&lt;1</a:t>
            </a:r>
            <a:r>
              <a:rPr lang="en-US" sz="2400" baseline="30000" dirty="0" smtClean="0"/>
              <a:t>o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from </a:t>
            </a:r>
            <a:r>
              <a:rPr lang="en-US" sz="2400" dirty="0" err="1" smtClean="0"/>
              <a:t>mfg</a:t>
            </a:r>
            <a:endParaRPr lang="en-US" sz="2400" baseline="30000" dirty="0" smtClean="0"/>
          </a:p>
          <a:p>
            <a:pPr lvl="1"/>
            <a:r>
              <a:rPr lang="en-US" sz="2400" dirty="0" smtClean="0"/>
              <a:t>0.2</a:t>
            </a:r>
            <a:r>
              <a:rPr lang="en-US" sz="2400" baseline="30000" dirty="0" smtClean="0"/>
              <a:t>o</a:t>
            </a:r>
            <a:r>
              <a:rPr lang="en-US" sz="2400" dirty="0" smtClean="0"/>
              <a:t> from A&amp;M</a:t>
            </a:r>
            <a:endParaRPr lang="en-US" sz="2400" baseline="30000" dirty="0" smtClean="0"/>
          </a:p>
          <a:p>
            <a:pPr lvl="1"/>
            <a:r>
              <a:rPr lang="en-US" sz="2400" dirty="0" smtClean="0"/>
              <a:t>1/8” OD</a:t>
            </a:r>
          </a:p>
          <a:p>
            <a:pPr lvl="1"/>
            <a:r>
              <a:rPr lang="en-US" sz="2400" dirty="0" smtClean="0"/>
              <a:t>0.3</a:t>
            </a:r>
            <a:r>
              <a:rPr lang="en-US" sz="2400" baseline="30000" dirty="0" smtClean="0"/>
              <a:t>o </a:t>
            </a:r>
            <a:r>
              <a:rPr lang="en-US" sz="2400" dirty="0" smtClean="0"/>
              <a:t>expected</a:t>
            </a:r>
          </a:p>
          <a:p>
            <a:pPr lvl="1"/>
            <a:r>
              <a:rPr lang="en-US" sz="2400" dirty="0" smtClean="0"/>
              <a:t>Max angle = 45</a:t>
            </a:r>
            <a:r>
              <a:rPr lang="en-US" sz="2400" baseline="30000" dirty="0" smtClean="0"/>
              <a:t>o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658203"/>
            <a:ext cx="4800600" cy="451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8132763" cy="4876800"/>
          </a:xfrm>
        </p:spPr>
        <p:txBody>
          <a:bodyPr/>
          <a:lstStyle/>
          <a:p>
            <a:r>
              <a:rPr lang="en-US" sz="2800" dirty="0" err="1"/>
              <a:t>uBLOX</a:t>
            </a:r>
            <a:r>
              <a:rPr lang="en-US" sz="2800" dirty="0"/>
              <a:t> LEA-6T GPS Receiver</a:t>
            </a:r>
            <a:endParaRPr lang="en-US" sz="2800" dirty="0" smtClean="0"/>
          </a:p>
          <a:p>
            <a:pPr lvl="1"/>
            <a:r>
              <a:rPr lang="en-US" sz="2400" dirty="0" smtClean="0"/>
              <a:t>Raw data available</a:t>
            </a:r>
          </a:p>
          <a:p>
            <a:pPr lvl="1"/>
            <a:r>
              <a:rPr lang="en-US" sz="2400" dirty="0" smtClean="0"/>
              <a:t>3.3V board</a:t>
            </a:r>
          </a:p>
          <a:p>
            <a:pPr lvl="1"/>
            <a:r>
              <a:rPr lang="en-US" sz="2400" dirty="0" smtClean="0"/>
              <a:t>UART,USB,I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C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 smtClean="0"/>
              <a:t>All Sensors BARO-INHG-DO Abs. Press.</a:t>
            </a:r>
          </a:p>
          <a:p>
            <a:pPr lvl="1"/>
            <a:r>
              <a:rPr lang="en-US" sz="2400" dirty="0" smtClean="0"/>
              <a:t>10 </a:t>
            </a:r>
            <a:r>
              <a:rPr lang="en-US" sz="2400" dirty="0" err="1" smtClean="0"/>
              <a:t>mBar</a:t>
            </a:r>
            <a:endParaRPr lang="en-US" sz="2400" dirty="0"/>
          </a:p>
          <a:p>
            <a:pPr lvl="1"/>
            <a:r>
              <a:rPr lang="en-US" sz="2400" dirty="0" smtClean="0"/>
              <a:t>5V board</a:t>
            </a:r>
          </a:p>
          <a:p>
            <a:pPr lvl="1"/>
            <a:r>
              <a:rPr lang="en-US" sz="2400" dirty="0" smtClean="0"/>
              <a:t>SPI</a:t>
            </a:r>
            <a:endParaRPr lang="en-US" sz="2400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73" y="308490"/>
            <a:ext cx="4013915" cy="4013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Sensors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933825"/>
            <a:ext cx="2705100" cy="2705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95155" y="4705866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Size: 1.08 x 1.0 x 1.1 inches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01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Arduino</a:t>
            </a:r>
            <a:r>
              <a:rPr lang="en-US" dirty="0" smtClean="0"/>
              <a:t> Due</a:t>
            </a:r>
          </a:p>
          <a:p>
            <a:pPr lvl="1"/>
            <a:r>
              <a:rPr lang="en-US" dirty="0" smtClean="0"/>
              <a:t>32 bit 84 MHz ARM processer</a:t>
            </a:r>
          </a:p>
          <a:p>
            <a:pPr lvl="1"/>
            <a:r>
              <a:rPr lang="en-US" dirty="0" smtClean="0"/>
              <a:t>512 Kbytes Flash RAM</a:t>
            </a:r>
          </a:p>
          <a:p>
            <a:pPr lvl="1"/>
            <a:r>
              <a:rPr lang="en-US" dirty="0" smtClean="0"/>
              <a:t>54 digital I/O, 12 analog-in (12 bit)</a:t>
            </a:r>
          </a:p>
          <a:p>
            <a:pPr lvl="1"/>
            <a:r>
              <a:rPr lang="en-US" dirty="0"/>
              <a:t>3.3 V I/O </a:t>
            </a:r>
            <a:r>
              <a:rPr lang="en-US" dirty="0" smtClean="0"/>
              <a:t>pins</a:t>
            </a:r>
          </a:p>
          <a:p>
            <a:pPr lvl="1"/>
            <a:r>
              <a:rPr lang="en-US" dirty="0" smtClean="0"/>
              <a:t>4 UART ports</a:t>
            </a:r>
          </a:p>
          <a:p>
            <a:pPr lvl="1"/>
            <a:r>
              <a:rPr lang="en-US" dirty="0" smtClean="0"/>
              <a:t>USB Host</a:t>
            </a:r>
          </a:p>
          <a:p>
            <a:pPr lvl="1"/>
            <a:r>
              <a:rPr lang="en-US" dirty="0" smtClean="0"/>
              <a:t>7-20V power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657600"/>
            <a:ext cx="4412242" cy="235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6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Test Vehicles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3172741" cy="1905000"/>
          </a:xfrm>
        </p:spPr>
      </p:pic>
      <p:sp>
        <p:nvSpPr>
          <p:cNvPr id="5" name="TextBox 4"/>
          <p:cNvSpPr txBox="1"/>
          <p:nvPr/>
        </p:nvSpPr>
        <p:spPr>
          <a:xfrm>
            <a:off x="1129170" y="3370881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0.60 size </a:t>
            </a:r>
            <a:r>
              <a:rPr lang="en-US" dirty="0" err="1" smtClean="0"/>
              <a:t>Telemaster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95400"/>
            <a:ext cx="3129756" cy="1905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51078" y="3370881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Motor Glider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" b="98500" l="3965" r="97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02" y="4041647"/>
            <a:ext cx="3661483" cy="16129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14900" y="5771403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 flying 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3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Completed Work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5029200"/>
          </a:xfrm>
        </p:spPr>
        <p:txBody>
          <a:bodyPr/>
          <a:lstStyle/>
          <a:p>
            <a:r>
              <a:rPr lang="en-US" sz="2000" dirty="0" smtClean="0"/>
              <a:t>Method developed</a:t>
            </a:r>
          </a:p>
          <a:p>
            <a:r>
              <a:rPr lang="en-US" sz="2000" dirty="0" smtClean="0"/>
              <a:t>Simulated results with nonlinear plant</a:t>
            </a:r>
          </a:p>
          <a:p>
            <a:r>
              <a:rPr lang="en-US" sz="2000" dirty="0" smtClean="0"/>
              <a:t>Added noise and derived sensing requirements</a:t>
            </a:r>
          </a:p>
          <a:p>
            <a:r>
              <a:rPr lang="en-US" sz="2000" dirty="0" err="1" smtClean="0"/>
              <a:t>Arduino</a:t>
            </a:r>
            <a:r>
              <a:rPr lang="en-US" sz="2000" dirty="0" smtClean="0"/>
              <a:t> taking data from most sensors to SD card</a:t>
            </a:r>
            <a:endParaRPr lang="en-US" sz="2000" dirty="0"/>
          </a:p>
          <a:p>
            <a:r>
              <a:rPr lang="en-US" sz="2000" dirty="0" smtClean="0"/>
              <a:t>Data from SD card plotted in MATLAB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95" b="11601"/>
          <a:stretch/>
        </p:blipFill>
        <p:spPr>
          <a:xfrm>
            <a:off x="2057400" y="3352800"/>
            <a:ext cx="5029200" cy="300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Completed Work (2/2)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5029200"/>
          </a:xfrm>
        </p:spPr>
        <p:txBody>
          <a:bodyPr/>
          <a:lstStyle/>
          <a:p>
            <a:r>
              <a:rPr lang="en-US" sz="2000" dirty="0" smtClean="0"/>
              <a:t>Purchased all hardware</a:t>
            </a:r>
          </a:p>
          <a:p>
            <a:r>
              <a:rPr lang="en-US" sz="2000" dirty="0" smtClean="0"/>
              <a:t>Found multitude of hardware integration issues</a:t>
            </a:r>
          </a:p>
          <a:p>
            <a:r>
              <a:rPr lang="en-US" sz="2000" dirty="0" smtClean="0"/>
              <a:t>Stationary </a:t>
            </a:r>
            <a:r>
              <a:rPr lang="en-US" sz="2000" dirty="0"/>
              <a:t>noise estimate from </a:t>
            </a:r>
            <a:r>
              <a:rPr lang="en-US" sz="2000" dirty="0" smtClean="0"/>
              <a:t>gyro and accelerometer</a:t>
            </a:r>
          </a:p>
          <a:p>
            <a:r>
              <a:rPr lang="en-US" sz="2000" dirty="0" smtClean="0"/>
              <a:t>Reading magnetometer and GPS with RS232</a:t>
            </a:r>
          </a:p>
          <a:p>
            <a:r>
              <a:rPr lang="en-US" sz="2000" dirty="0" smtClean="0"/>
              <a:t>Eagle PCB files in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352800"/>
            <a:ext cx="5987256" cy="30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Calibration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Expected tasks</a:t>
                </a:r>
                <a:r>
                  <a:rPr lang="en-US" dirty="0" smtClean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-Gyro/</a:t>
                </a:r>
                <a:r>
                  <a:rPr lang="en-US" dirty="0" err="1" smtClean="0"/>
                  <a:t>accel</a:t>
                </a:r>
                <a:r>
                  <a:rPr lang="en-US" dirty="0" smtClean="0"/>
                  <a:t> calibration using rotary movement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-Magnetometer calibration routine built in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 smtClean="0"/>
                  <a:t>- </a:t>
                </a:r>
                <a:r>
                  <a:rPr lang="el-GR" dirty="0" smtClean="0"/>
                  <a:t>α</a:t>
                </a:r>
                <a:r>
                  <a:rPr lang="en-US" dirty="0" smtClean="0"/>
                  <a:t>,</a:t>
                </a:r>
                <a:r>
                  <a:rPr lang="el-GR" dirty="0" smtClean="0"/>
                  <a:t>β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dirty="0" smtClean="0"/>
                  <a:t> come factory calibrated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69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96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Aircraft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Expected tasks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Re-calibrate sensors once in vehicle</a:t>
            </a:r>
          </a:p>
          <a:p>
            <a:pPr lvl="1"/>
            <a:r>
              <a:rPr lang="en-US" dirty="0" smtClean="0"/>
              <a:t>EMI for GPS/Motor/ESC/Compass</a:t>
            </a:r>
          </a:p>
          <a:p>
            <a:pPr lvl="1"/>
            <a:r>
              <a:rPr lang="en-US" dirty="0" smtClean="0"/>
              <a:t>Air data integration</a:t>
            </a:r>
          </a:p>
          <a:p>
            <a:pPr lvl="1"/>
            <a:r>
              <a:rPr lang="en-US" dirty="0" smtClean="0"/>
              <a:t>Make necessary changes for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19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Expected tasks:</a:t>
            </a:r>
          </a:p>
          <a:p>
            <a:pPr lvl="1"/>
            <a:r>
              <a:rPr lang="en-US" dirty="0" smtClean="0"/>
              <a:t>Flight </a:t>
            </a:r>
            <a:r>
              <a:rPr lang="en-US" dirty="0"/>
              <a:t>test planning and </a:t>
            </a:r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Fairly gentle flight (no loops/rolls)</a:t>
            </a:r>
          </a:p>
          <a:p>
            <a:pPr lvl="1"/>
            <a:r>
              <a:rPr lang="en-US" dirty="0"/>
              <a:t>Add sensing of throttle input to mark </a:t>
            </a:r>
            <a:r>
              <a:rPr lang="en-US" dirty="0" smtClean="0"/>
              <a:t>beginning of test</a:t>
            </a:r>
            <a:endParaRPr lang="en-US" dirty="0"/>
          </a:p>
          <a:p>
            <a:pPr lvl="2"/>
            <a:r>
              <a:rPr lang="en-US" dirty="0"/>
              <a:t>Possibly couple </a:t>
            </a:r>
            <a:r>
              <a:rPr lang="en-US" dirty="0" smtClean="0"/>
              <a:t>with data </a:t>
            </a:r>
            <a:r>
              <a:rPr lang="en-US" dirty="0"/>
              <a:t>logging to not overflow file size </a:t>
            </a:r>
            <a:r>
              <a:rPr lang="en-US" dirty="0" smtClean="0"/>
              <a:t>limit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017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Methods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sz="1400" dirty="0" smtClean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 smtClean="0"/>
                  <a:t>C</a:t>
                </a:r>
                <a:r>
                  <a:rPr lang="en-US" sz="2800" baseline="-25000" dirty="0" smtClean="0"/>
                  <a:t>D0</a:t>
                </a:r>
                <a:r>
                  <a:rPr lang="en-US" sz="2800" dirty="0" smtClean="0"/>
                  <a:t>: add parachutes</a:t>
                </a:r>
              </a:p>
              <a:p>
                <a:pPr lvl="1"/>
                <a:r>
                  <a:rPr lang="el-GR" sz="2400" dirty="0" smtClean="0"/>
                  <a:t>Δ</a:t>
                </a:r>
                <a:r>
                  <a:rPr lang="en-US" sz="2400" dirty="0" smtClean="0"/>
                  <a:t>C</a:t>
                </a:r>
                <a:r>
                  <a:rPr lang="en-US" sz="2400" baseline="-25000" dirty="0" smtClean="0"/>
                  <a:t>D0</a:t>
                </a:r>
                <a:r>
                  <a:rPr lang="en-US" sz="2400" dirty="0" smtClean="0"/>
                  <a:t> from 0</a:t>
                </a:r>
                <a:r>
                  <a:rPr lang="en-US" sz="2400" dirty="0"/>
                  <a:t> → </a:t>
                </a:r>
                <a:r>
                  <a:rPr lang="en-US" sz="2400" dirty="0" smtClean="0"/>
                  <a:t>1 chutes</a:t>
                </a:r>
                <a:r>
                  <a:rPr lang="en-US" sz="2400" baseline="-25000" dirty="0" smtClean="0"/>
                  <a:t> </a:t>
                </a:r>
                <a:r>
                  <a:rPr lang="en-US" sz="2400" dirty="0" smtClean="0"/>
                  <a:t>= </a:t>
                </a:r>
                <a:r>
                  <a:rPr lang="el-GR" sz="2400" dirty="0" smtClean="0"/>
                  <a:t>Δ</a:t>
                </a:r>
                <a:r>
                  <a:rPr lang="en-US" sz="2400" dirty="0" smtClean="0"/>
                  <a:t>C</a:t>
                </a:r>
                <a:r>
                  <a:rPr lang="en-US" sz="2400" baseline="-25000" dirty="0" smtClean="0"/>
                  <a:t>D0</a:t>
                </a:r>
                <a:r>
                  <a:rPr lang="en-US" sz="2400" dirty="0" smtClean="0"/>
                  <a:t> from 1</a:t>
                </a:r>
                <a:r>
                  <a:rPr lang="en-US" sz="2400" dirty="0"/>
                  <a:t> → </a:t>
                </a:r>
                <a:r>
                  <a:rPr lang="en-US" sz="2400" dirty="0" smtClean="0"/>
                  <a:t>2 chutes</a:t>
                </a:r>
                <a:endParaRPr lang="en-US" sz="2400" baseline="-25000" dirty="0"/>
              </a:p>
              <a:p>
                <a:r>
                  <a:rPr lang="en-US" sz="2800" dirty="0" smtClean="0"/>
                  <a:t>K</a:t>
                </a:r>
                <a:r>
                  <a:rPr lang="en-US" sz="2800" baseline="-25000" dirty="0" smtClean="0"/>
                  <a:t>1</a:t>
                </a:r>
                <a:r>
                  <a:rPr lang="en-US" sz="2800" dirty="0" smtClean="0"/>
                  <a:t>: change wing camber</a:t>
                </a:r>
              </a:p>
              <a:p>
                <a:pPr lvl="1"/>
                <a:r>
                  <a:rPr lang="en-US" sz="2400" dirty="0" smtClean="0"/>
                  <a:t>Changes </a:t>
                </a:r>
                <a:r>
                  <a:rPr lang="en-US" sz="2400" dirty="0" err="1" smtClean="0"/>
                  <a:t>C</a:t>
                </a:r>
                <a:r>
                  <a:rPr lang="en-US" sz="2400" baseline="-25000" dirty="0" err="1" smtClean="0"/>
                  <a:t>Lmin</a:t>
                </a:r>
                <a:r>
                  <a:rPr lang="en-US" sz="2400" dirty="0" smtClean="0"/>
                  <a:t> and shifts polar vertically</a:t>
                </a:r>
                <a:endParaRPr lang="en-US" sz="2400" baseline="-25000" dirty="0" smtClean="0"/>
              </a:p>
              <a:p>
                <a:r>
                  <a:rPr lang="en-US" sz="2800" dirty="0"/>
                  <a:t>K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: change wing aspect ratio </a:t>
                </a:r>
              </a:p>
              <a:p>
                <a:pPr lvl="1"/>
                <a:r>
                  <a:rPr lang="en-US" sz="2400" dirty="0" err="1"/>
                  <a:t>Prandtl</a:t>
                </a:r>
                <a:r>
                  <a:rPr lang="en-US" sz="2400" dirty="0"/>
                  <a:t> 3-d correction (Anderson pg. 444)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33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7924800" cy="4724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Top level: determine full-scale performance of small R/C aircraft</a:t>
            </a:r>
          </a:p>
          <a:p>
            <a:pPr lvl="1"/>
            <a:r>
              <a:rPr lang="en-US" sz="2600" dirty="0" smtClean="0"/>
              <a:t>Drag polar, C</a:t>
            </a:r>
            <a:r>
              <a:rPr lang="en-US" sz="2600" baseline="-25000" dirty="0" smtClean="0"/>
              <a:t>L</a:t>
            </a:r>
            <a:r>
              <a:rPr lang="en-US" sz="2600" dirty="0" smtClean="0"/>
              <a:t> – </a:t>
            </a:r>
            <a:r>
              <a:rPr lang="el-GR" sz="2600" dirty="0" smtClean="0"/>
              <a:t>α</a:t>
            </a:r>
            <a:r>
              <a:rPr lang="en-US" sz="2600" dirty="0" smtClean="0"/>
              <a:t> curve, etc.</a:t>
            </a:r>
            <a:endParaRPr lang="en-US" sz="2600" baseline="-25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Secondary goal: ensure apparatus can be expanded for other flight test uses</a:t>
            </a:r>
          </a:p>
          <a:p>
            <a:pPr lvl="1"/>
            <a:r>
              <a:rPr lang="en-US" sz="2600" dirty="0" smtClean="0"/>
              <a:t>Stability derivatives</a:t>
            </a:r>
            <a:endParaRPr lang="en-US" sz="2600" dirty="0"/>
          </a:p>
          <a:p>
            <a:pPr lvl="1"/>
            <a:r>
              <a:rPr lang="en-US" sz="2600" dirty="0" smtClean="0"/>
              <a:t>Dynamic thrust measurements</a:t>
            </a:r>
          </a:p>
        </p:txBody>
      </p:sp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Integrate custom data acquisition system into flight vehicle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Measure </a:t>
            </a:r>
            <a:r>
              <a:rPr lang="en-US" dirty="0"/>
              <a:t>drag polar and lift curve slope </a:t>
            </a:r>
            <a:r>
              <a:rPr lang="en-US" dirty="0" smtClean="0"/>
              <a:t>from flight 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Quantify changes in vehicle performance from configuration changes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35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077200" cy="5105400"/>
          </a:xfrm>
        </p:spPr>
        <p:txBody>
          <a:bodyPr/>
          <a:lstStyle/>
          <a:p>
            <a:r>
              <a:rPr lang="en-US" sz="2800" dirty="0" smtClean="0"/>
              <a:t>Assume dynamics model is known</a:t>
            </a:r>
          </a:p>
          <a:p>
            <a:pPr lvl="1"/>
            <a:r>
              <a:rPr lang="en-US" sz="2000" dirty="0"/>
              <a:t>Wind Field Estimation for Small Unmanned </a:t>
            </a:r>
            <a:r>
              <a:rPr lang="en-US" sz="2000" dirty="0" smtClean="0"/>
              <a:t>Aerial Vehicles, </a:t>
            </a:r>
            <a:r>
              <a:rPr lang="en-US" sz="2000" dirty="0" err="1" smtClean="0"/>
              <a:t>Langelaan</a:t>
            </a:r>
            <a:r>
              <a:rPr lang="en-US" sz="2000" dirty="0" smtClean="0"/>
              <a:t> et al. 2010</a:t>
            </a:r>
          </a:p>
          <a:p>
            <a:r>
              <a:rPr lang="en-US" sz="2800" dirty="0" smtClean="0"/>
              <a:t>Assume no wind, or no vertical wind</a:t>
            </a:r>
          </a:p>
          <a:p>
            <a:pPr lvl="1"/>
            <a:r>
              <a:rPr lang="en-US" sz="2000" dirty="0"/>
              <a:t>Angle of Attack and Sideslip Estimation Using an Inertial Reference </a:t>
            </a:r>
            <a:r>
              <a:rPr lang="en-US" sz="2000" dirty="0" smtClean="0"/>
              <a:t>Platform, </a:t>
            </a:r>
            <a:r>
              <a:rPr lang="en-US" sz="2000" dirty="0" err="1" smtClean="0"/>
              <a:t>Zeis</a:t>
            </a:r>
            <a:r>
              <a:rPr lang="en-US" sz="2000" dirty="0" smtClean="0"/>
              <a:t>. 1988</a:t>
            </a:r>
            <a:endParaRPr lang="en-US" sz="2000" dirty="0"/>
          </a:p>
          <a:p>
            <a:r>
              <a:rPr lang="en-US" sz="2800" dirty="0" smtClean="0"/>
              <a:t>Used autopilot to stabilize vehicle</a:t>
            </a:r>
          </a:p>
          <a:p>
            <a:pPr lvl="1"/>
            <a:r>
              <a:rPr lang="en-US" sz="2000" dirty="0" smtClean="0"/>
              <a:t>Flight </a:t>
            </a:r>
            <a:r>
              <a:rPr lang="en-US" sz="2000" dirty="0"/>
              <a:t>Testing Small, Electric Powered Unmanned Aerial </a:t>
            </a:r>
            <a:r>
              <a:rPr lang="en-US" sz="2000" dirty="0" smtClean="0"/>
              <a:t>Vehicles, </a:t>
            </a:r>
            <a:r>
              <a:rPr lang="en-US" sz="2000" dirty="0" err="1" smtClean="0"/>
              <a:t>Ostler</a:t>
            </a:r>
            <a:r>
              <a:rPr lang="en-US" sz="2000" dirty="0" smtClean="0"/>
              <a:t>. 2006</a:t>
            </a:r>
          </a:p>
          <a:p>
            <a:r>
              <a:rPr lang="en-US" sz="2400" dirty="0" smtClean="0"/>
              <a:t>Assume linearization about maneuver</a:t>
            </a:r>
          </a:p>
          <a:p>
            <a:pPr lvl="1"/>
            <a:r>
              <a:rPr lang="en-US" sz="2000" dirty="0"/>
              <a:t>Real-Time Aerodynamic Parameter Estimation </a:t>
            </a:r>
            <a:r>
              <a:rPr lang="en-US" sz="2000" dirty="0" smtClean="0"/>
              <a:t>Without Air </a:t>
            </a:r>
            <a:r>
              <a:rPr lang="en-US" sz="2000" dirty="0"/>
              <a:t>Flow Angle </a:t>
            </a:r>
            <a:r>
              <a:rPr lang="en-US" sz="2000" dirty="0" smtClean="0"/>
              <a:t>Measurements, Klein and </a:t>
            </a:r>
            <a:r>
              <a:rPr lang="en-US" sz="2000" dirty="0" err="1" smtClean="0"/>
              <a:t>Morelli</a:t>
            </a:r>
            <a:r>
              <a:rPr lang="en-US" sz="2000" dirty="0" smtClean="0"/>
              <a:t>. 2012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Equations of Motion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04344" y="1409847"/>
                <a:ext cx="3124200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𝐴𝑃𝑃𝐿𝐼𝐸𝐷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344" y="1409847"/>
                <a:ext cx="3124200" cy="6182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66991" y="2294940"/>
                <a:ext cx="4198906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𝐴𝑃𝑃𝐿𝐼𝐸𝐷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𝐴𝐸𝑅𝑂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𝐺𝑅𝐴𝑉𝐼𝑇𝑌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𝑇𝐻𝑅𝑈𝑆𝑇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991" y="2294940"/>
                <a:ext cx="4198906" cy="402931"/>
              </a:xfrm>
              <a:prstGeom prst="rect">
                <a:avLst/>
              </a:prstGeom>
              <a:blipFill rotWithShape="0">
                <a:blip r:embed="rId3"/>
                <a:stretch>
                  <a:fillRect t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9125" y="4094275"/>
                <a:ext cx="7686675" cy="1943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𝐴𝐸𝑅𝑂</m:t>
                        </m:r>
                      </m:sub>
                    </m:sSub>
                  </m:oMath>
                </a14:m>
                <a:r>
                  <a:rPr lang="en-US" dirty="0" smtClean="0"/>
                  <a:t> acts in wind axes &gt; requires </a:t>
                </a:r>
                <a:r>
                  <a:rPr lang="el-GR" dirty="0" smtClean="0"/>
                  <a:t>α</a:t>
                </a:r>
                <a:r>
                  <a:rPr lang="en-US" dirty="0" smtClean="0"/>
                  <a:t>, </a:t>
                </a:r>
                <a:r>
                  <a:rPr lang="el-GR" dirty="0" smtClean="0"/>
                  <a:t>β</a:t>
                </a:r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𝐺𝑅𝐴𝑉𝐼𝑇𝑌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acts in inertial axes &gt; requires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 smtClean="0"/>
                  <a:t> measured in body axes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" y="4094275"/>
                <a:ext cx="7686675" cy="1943481"/>
              </a:xfrm>
              <a:prstGeom prst="rect">
                <a:avLst/>
              </a:prstGeom>
              <a:blipFill rotWithShape="0">
                <a:blip r:embed="rId4"/>
                <a:stretch>
                  <a:fillRect t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657600" y="3178469"/>
            <a:ext cx="685800" cy="402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31189" y="2964718"/>
                <a:ext cx="1706749" cy="729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𝐴𝐸𝑅𝑂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𝐴𝐸𝑅𝑂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189" y="2964718"/>
                <a:ext cx="1706749" cy="72923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0" y="1752600"/>
            <a:ext cx="8399462" cy="4635500"/>
          </a:xfrm>
        </p:spPr>
        <p:txBody>
          <a:bodyPr/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Coriolis</a:t>
            </a:r>
            <a:r>
              <a:rPr lang="en-US" sz="2800" dirty="0" smtClean="0"/>
              <a:t> effect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800" dirty="0"/>
              <a:t>Fixed mass </a:t>
            </a:r>
            <a:r>
              <a:rPr lang="en-US" sz="2800" dirty="0" smtClean="0"/>
              <a:t>system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800" dirty="0" smtClean="0"/>
              <a:t>Folding propeller used and turned off for test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46866" y="2448246"/>
                <a:ext cx="5115246" cy="675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𝐴𝐸𝑅𝑂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𝐺𝑅𝐴𝑉𝐼𝑇𝑌</m:t>
                        </m:r>
                      </m:sub>
                    </m:sSub>
                  </m:oMath>
                </a14:m>
                <a:r>
                  <a:rPr lang="en-US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𝑇𝐻𝑅𝑈𝑆𝑇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866" y="2448246"/>
                <a:ext cx="5115246" cy="675954"/>
              </a:xfrm>
              <a:prstGeom prst="rect">
                <a:avLst/>
              </a:prstGeom>
              <a:blipFill rotWithShape="0">
                <a:blip r:embed="rId2"/>
                <a:stretch>
                  <a:fillRect l="-1549" t="-16216" r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40215" y="3572632"/>
                <a:ext cx="4701672" cy="587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𝐴𝐸𝑅𝑂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𝐺𝑅𝐴𝑉𝐼𝑇𝑌</m:t>
                        </m:r>
                      </m:sub>
                    </m:sSub>
                  </m:oMath>
                </a14:m>
                <a:r>
                  <a:rPr lang="en-US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𝑇𝐻𝑅𝑈𝑆𝑇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215" y="3572632"/>
                <a:ext cx="4701672" cy="587597"/>
              </a:xfrm>
              <a:prstGeom prst="rect">
                <a:avLst/>
              </a:prstGeom>
              <a:blipFill rotWithShape="0">
                <a:blip r:embed="rId3"/>
                <a:stretch>
                  <a:fillRect l="-1684" t="-21875" r="-2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71193" y="4746403"/>
                <a:ext cx="3639714" cy="587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𝐴𝐸𝑅𝑂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𝐺𝑅𝐴𝑉𝐼𝑇𝑌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193" y="4746403"/>
                <a:ext cx="3639714" cy="587597"/>
              </a:xfrm>
              <a:prstGeom prst="rect">
                <a:avLst/>
              </a:prstGeom>
              <a:blipFill rotWithShape="0">
                <a:blip r:embed="rId4"/>
                <a:stretch>
                  <a:fillRect l="-2345" t="-22917" r="-3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9949" y="1165456"/>
                <a:ext cx="5962210" cy="675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𝐴𝐸𝑅𝑂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𝐺𝑅𝐴𝑉𝐼𝑇𝑌</m:t>
                        </m:r>
                      </m:sub>
                    </m:sSub>
                  </m:oMath>
                </a14:m>
                <a:r>
                  <a:rPr lang="en-US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𝑇𝐻𝑅𝑈𝑆𝑇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49" y="1165456"/>
                <a:ext cx="5962210" cy="675954"/>
              </a:xfrm>
              <a:prstGeom prst="rect">
                <a:avLst/>
              </a:prstGeom>
              <a:blipFill rotWithShape="0">
                <a:blip r:embed="rId5"/>
                <a:stretch>
                  <a:fillRect l="-1329" t="-15315" r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61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Sensors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Minimum required state:</a:t>
                </a:r>
              </a:p>
              <a:p>
                <a:pPr marL="0" indent="0">
                  <a:buNone/>
                </a:pPr>
                <a:endParaRPr lang="en-US" sz="1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Corresponding sensors: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5-hole probe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3 differential pressure sensors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3-axis compass/magnetometer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3-axis accelerometer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Postal scale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69" t="-1711" b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37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Error Propagation for a Given Point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394715"/>
                <a:ext cx="6885218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𝛼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𝜃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𝜕𝛽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𝛽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 …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4715"/>
                <a:ext cx="6885218" cy="9106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536" y="2385560"/>
            <a:ext cx="5257800" cy="3939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Data Fitting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066800"/>
                <a:ext cx="8077200" cy="4953000"/>
              </a:xfrm>
            </p:spPr>
            <p:txBody>
              <a:bodyPr/>
              <a:lstStyle/>
              <a:p>
                <a:r>
                  <a:rPr lang="en-US" sz="2400" dirty="0" smtClean="0"/>
                  <a:t>Error of regression driven by confidence intervals</a:t>
                </a:r>
              </a:p>
              <a:p>
                <a:pPr lvl="1"/>
                <a:r>
                  <a:rPr lang="en-US" sz="2000" dirty="0" smtClean="0"/>
                  <a:t>If the experiment is repeated, the regression coefficients will lie in this interval n% of the time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 smtClean="0"/>
              </a:p>
              <a:p>
                <a:pPr lvl="1"/>
                <a:endParaRPr lang="en-US" sz="2000" dirty="0" smtClean="0"/>
              </a:p>
              <a:p>
                <a:r>
                  <a:rPr lang="en-US" sz="2400" dirty="0" smtClean="0"/>
                  <a:t>Error in data is </a:t>
                </a:r>
                <a:r>
                  <a:rPr lang="en-US" sz="2400" dirty="0" err="1" smtClean="0"/>
                  <a:t>heteroskedastic</a:t>
                </a:r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/>
                  <a:t> not affected by </a:t>
                </a:r>
                <a:r>
                  <a:rPr lang="en-US" sz="2000" dirty="0" err="1"/>
                  <a:t>heteroskedasticity</a:t>
                </a:r>
                <a:endParaRPr lang="en-US" sz="2000" dirty="0" smtClean="0"/>
              </a:p>
              <a:p>
                <a:pPr lvl="1"/>
                <a:r>
                  <a:rPr lang="en-US" sz="2000" dirty="0" smtClean="0"/>
                  <a:t>Confidence intervals affected by </a:t>
                </a:r>
                <a:r>
                  <a:rPr lang="en-US" sz="2000" dirty="0" err="1" smtClean="0"/>
                  <a:t>heteroskedasticity</a:t>
                </a:r>
                <a:endParaRPr lang="en-US" sz="2000" dirty="0"/>
              </a:p>
              <a:p>
                <a:pPr lvl="1"/>
                <a:r>
                  <a:rPr lang="en-US" sz="2000" dirty="0" err="1" smtClean="0"/>
                  <a:t>Matlab’s</a:t>
                </a:r>
                <a:r>
                  <a:rPr lang="en-US" sz="2000" dirty="0" smtClean="0"/>
                  <a:t> “</a:t>
                </a:r>
                <a:r>
                  <a:rPr lang="en-US" sz="2000" dirty="0" err="1" smtClean="0"/>
                  <a:t>robustfit</a:t>
                </a:r>
                <a:r>
                  <a:rPr lang="en-US" sz="2000" dirty="0" smtClean="0"/>
                  <a:t>” function returns robust standard error estimates</a:t>
                </a:r>
              </a:p>
              <a:p>
                <a:r>
                  <a:rPr lang="en-US" sz="2400" dirty="0" smtClean="0"/>
                  <a:t>Can also use </a:t>
                </a:r>
                <a:r>
                  <a:rPr lang="en-US" sz="2400" dirty="0" err="1" smtClean="0"/>
                  <a:t>Kalman</a:t>
                </a:r>
                <a:r>
                  <a:rPr lang="en-US" sz="2400" dirty="0" smtClean="0"/>
                  <a:t> filter to estimate coefficients</a:t>
                </a:r>
              </a:p>
              <a:p>
                <a:pPr lvl="1"/>
                <a:r>
                  <a:rPr lang="en-US" sz="2000" dirty="0" smtClean="0"/>
                  <a:t>Zero process noise, no state update</a:t>
                </a:r>
                <a:endParaRPr lang="en-US" sz="2000" dirty="0"/>
              </a:p>
              <a:p>
                <a:endParaRPr lang="en-US" sz="2400" dirty="0" smtClean="0"/>
              </a:p>
              <a:p>
                <a:pPr marL="0" indent="0">
                  <a:buNone/>
                </a:pPr>
                <a:endParaRPr lang="en-US" sz="2000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066800"/>
                <a:ext cx="8077200" cy="4953000"/>
              </a:xfrm>
              <a:blipFill rotWithShape="1">
                <a:blip r:embed="rId2"/>
                <a:stretch>
                  <a:fillRect l="-1057" t="-861" r="-377" b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43200" y="2438400"/>
                <a:ext cx="1583767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±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2438400"/>
                <a:ext cx="1583767" cy="61664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800600" y="256205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 = 1.96 for 95% 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erospace">
  <a:themeElements>
    <a:clrScheme name="Aerobasi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erobasi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Aerobas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erobasi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erobasi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erobasi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erobasi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erobasi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erobasi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erobasi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erobasi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erobasi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erobasi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erobasi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Aerospace</Template>
  <TotalTime>9584</TotalTime>
  <Words>865</Words>
  <Application>Microsoft Office PowerPoint</Application>
  <PresentationFormat>On-screen Show (4:3)</PresentationFormat>
  <Paragraphs>243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ＭＳ Ｐゴシック</vt:lpstr>
      <vt:lpstr>Arial</vt:lpstr>
      <vt:lpstr>Calibri</vt:lpstr>
      <vt:lpstr>Cambria Math</vt:lpstr>
      <vt:lpstr>Aerospace</vt:lpstr>
      <vt:lpstr> Flight Testing Small UAVs for Aerodynamic Parameter Estimation</vt:lpstr>
      <vt:lpstr>Motivation</vt:lpstr>
      <vt:lpstr>Thesis Goal</vt:lpstr>
      <vt:lpstr>Previous Work</vt:lpstr>
      <vt:lpstr>Equations of Motion</vt:lpstr>
      <vt:lpstr>Assumptions</vt:lpstr>
      <vt:lpstr>Required Sensors</vt:lpstr>
      <vt:lpstr>Error Propagation for a Given Point</vt:lpstr>
      <vt:lpstr>Data Fitting</vt:lpstr>
      <vt:lpstr>Improving Point Error</vt:lpstr>
      <vt:lpstr>New Required Sensors</vt:lpstr>
      <vt:lpstr>Simulation</vt:lpstr>
      <vt:lpstr>Simulator Modifications</vt:lpstr>
      <vt:lpstr>Result: No Added Noise</vt:lpstr>
      <vt:lpstr>Model Fit with Noise</vt:lpstr>
      <vt:lpstr>Accuracy of Model</vt:lpstr>
      <vt:lpstr>Sensor Selection</vt:lpstr>
      <vt:lpstr>Sensor Selection (cont’d)</vt:lpstr>
      <vt:lpstr>Sensor Selection (cont’d)</vt:lpstr>
      <vt:lpstr>Sensor Selection (cont’d)</vt:lpstr>
      <vt:lpstr>Additional Sensors</vt:lpstr>
      <vt:lpstr>Flight Computer</vt:lpstr>
      <vt:lpstr>Flight Test Vehicles</vt:lpstr>
      <vt:lpstr>Completed Work (1/2)</vt:lpstr>
      <vt:lpstr>Completed Work (2/2)</vt:lpstr>
      <vt:lpstr>Sensor Calibration</vt:lpstr>
      <vt:lpstr>Aircraft Integration</vt:lpstr>
      <vt:lpstr>Flight Testing</vt:lpstr>
      <vt:lpstr>Validation Methods</vt:lpstr>
      <vt:lpstr>Final Product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Aeronomy and Plasma Chemistry</dc:title>
  <dc:creator>Max Glicklin</dc:creator>
  <cp:lastModifiedBy>Adam Chase</cp:lastModifiedBy>
  <cp:revision>422</cp:revision>
  <dcterms:created xsi:type="dcterms:W3CDTF">2012-01-09T02:15:26Z</dcterms:created>
  <dcterms:modified xsi:type="dcterms:W3CDTF">2013-07-17T17:00:34Z</dcterms:modified>
</cp:coreProperties>
</file>